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624" r:id="rId19"/>
    <p:sldId id="625" r:id="rId20"/>
    <p:sldId id="688" r:id="rId21"/>
    <p:sldId id="692" r:id="rId22"/>
    <p:sldId id="689" r:id="rId23"/>
    <p:sldId id="693" r:id="rId24"/>
    <p:sldId id="627" r:id="rId25"/>
    <p:sldId id="628" r:id="rId26"/>
    <p:sldId id="629" r:id="rId27"/>
    <p:sldId id="574" r:id="rId28"/>
    <p:sldId id="575" r:id="rId29"/>
    <p:sldId id="630" r:id="rId30"/>
    <p:sldId id="386" r:id="rId31"/>
    <p:sldId id="577" r:id="rId32"/>
    <p:sldId id="6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ubin Jelveh" initials="ZJ" lastIdx="1" clrIdx="0">
    <p:extLst>
      <p:ext uri="{19B8F6BF-5375-455C-9EA6-DF929625EA0E}">
        <p15:presenceInfo xmlns:p15="http://schemas.microsoft.com/office/powerpoint/2012/main" userId="S::zjelveh@UCHICAGO.EDU::5fa3cae2-013c-4adc-aafe-b14ff7fd1d2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57" autoAdjust="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commentAuthors" Target="commentAuthors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01.png>
</file>

<file path=ppt/media/image11.png>
</file>

<file path=ppt/media/image110.png>
</file>

<file path=ppt/media/image1100.png>
</file>

<file path=ppt/media/image111.png>
</file>

<file path=ppt/media/image12.png>
</file>

<file path=ppt/media/image120.png>
</file>

<file path=ppt/media/image121.png>
</file>

<file path=ppt/media/image13.png>
</file>

<file path=ppt/media/image130.png>
</file>

<file path=ppt/media/image140.png>
</file>

<file path=ppt/media/image2.png>
</file>

<file path=ppt/media/image210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B7DC1-E79E-489B-80BC-13FA512A15A2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191EA-79B1-4676-BF7A-BC2A4D38B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15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assumes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91EA-79B1-4676-BF7A-BC2A4D38B0C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392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assumes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91EA-79B1-4676-BF7A-BC2A4D38B0C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615104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D3806-BDEB-460C-9DA3-A4AC5BB0B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7FA97-70B4-413B-97C0-FFF4B7FBF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E769B-11BD-47E9-AE8C-24185A56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C0DB0-4BD4-40AC-891C-D3C602790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403A9-E94E-4E0E-912C-3AC19114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8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11F76-09F3-4AB2-B322-E98C0DCAA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A4C5B-0A15-45F2-B6DD-1E7015218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C4E5E-1A83-47FE-93A8-3D036220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63A81-2E66-4751-9339-909677DA3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F2FE9-0AD9-440F-B397-B2ADB4C9C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31683E-AA4E-42C7-92FC-CD6F5E32AC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32C1C-831C-4392-9559-14B282986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12127-8753-4098-BFB0-6C16D4A2F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935CE-EB2E-48E6-BE78-624D597CC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E0D1B-157F-4630-A9D8-0C51188E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6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BCD64-0D4E-489F-9476-759D02301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252AA-3114-448D-89A4-AA93F2755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7F8F7-94F0-45CC-A92E-792E6CD18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891112FB-E8D3-4DF0-AA4A-3BFD82DDFA6E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51E92-750C-4844-861A-C6A6193C6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9B71B-F104-4B50-A704-A69EDCAF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E601CC57-E82D-4F74-8143-BD37EA451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6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B73C1-18B9-4A5F-A641-B1D9BD49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1784C-5273-44F7-9262-1F156E7F2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B8A79-BC4E-4204-B93A-D6DBF7018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891112FB-E8D3-4DF0-AA4A-3BFD82DDFA6E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C3EE1-B841-4676-9577-A0C13FDDD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CFB0D-E424-4EE8-BCD5-FB62B2C9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E601CC57-E82D-4F74-8143-BD37EA451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2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5D687-406E-4804-BD85-DF95C490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5E60A-6C1B-4C51-9F5A-49D90242E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AB146-169B-445E-B371-A7272BAF9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FE962-49B4-44FC-B229-9ABA6B0E0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4D0B0-8F5B-494A-BD8A-8D2B77AD8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08D26-6FA9-497F-9E23-E985CD086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66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6B772-56EA-4E1D-870E-DC5399C2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DFE92-D7AA-4C4E-890F-41F8870B9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5963D-C610-417C-BBBF-50B664A69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EB91A-2ACD-4759-8B22-E9E9D685E4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EBC8AD-69ED-4F56-9457-81E890E4B6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0AF2C8-5B2E-4F24-9FE0-AA0D8EB7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A844D9-913B-4456-A877-F3575FBA6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F5455-A102-45EB-84C3-8DE10F886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503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D4791-9577-4C5B-811C-3FBC23D67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D221A-78A2-4827-9539-870F0C20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896ED-EF50-466A-AFF5-9DDE9E48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A12E48-9380-43EE-868E-48C13717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01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A5BC4D-46F8-4394-9EE2-F36487065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55802-7FF1-4E95-9EB8-DD4CF2E37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82E4C-53E3-432B-9FFD-36B2A447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9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BC2CB-5984-4CCA-A811-540FE5C78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9AC44-37DA-453A-B252-46CA4C9D5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05F699-3D09-404A-BC27-147FB1A56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60583E-4883-463E-A11A-2BD25995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51F581-82B4-4D90-8F8C-D5216BC5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7D97C0-9B56-42D4-BD82-4A63B710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7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D5E91-BA62-43C5-9788-81C5A0A63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49752-A552-461E-9B83-1CDB760D9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99023-ED54-417B-A259-627C351D6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66B4E-A620-4AC4-AEB1-9CB9DD3D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112FB-E8D3-4DF0-AA4A-3BFD82DDFA6E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28525-F46B-4FD1-8513-3546D6B0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BA1ED-2D72-4AB7-A76E-C5DD4366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1CC57-E82D-4F74-8143-BD37EA45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4108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F22C11-2D15-4D11-972D-7C278AD7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E26B3-713B-4AF7-91FF-DA984E4A8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3D250-5C7E-4548-9DFA-CC7B8C2E4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891112FB-E8D3-4DF0-AA4A-3BFD82DDFA6E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7D943-DD20-43E3-BDFE-89CB31673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B1F64-1E5C-4BD6-A38D-EAFFB339F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fld id="{E601CC57-E82D-4F74-8143-BD37EA451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0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0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100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0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46C8B-9AB5-4B36-A44B-C6B45DD2D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62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INST 414: Data Science Techniques</a:t>
            </a:r>
            <a:br>
              <a:rPr lang="en-US" dirty="0"/>
            </a:br>
            <a:br>
              <a:rPr lang="en-US" dirty="0"/>
            </a:br>
            <a:br>
              <a:rPr lang="en-US" sz="4900" dirty="0"/>
            </a:br>
            <a:r>
              <a:rPr lang="en-US" sz="4900" dirty="0"/>
              <a:t>Naïve Bayes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73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Naïve Bayes</a:t>
            </a:r>
          </a:p>
        </p:txBody>
      </p:sp>
    </p:spTree>
    <p:extLst>
      <p:ext uri="{BB962C8B-B14F-4D97-AF65-F5344CB8AC3E}">
        <p14:creationId xmlns:p14="http://schemas.microsoft.com/office/powerpoint/2010/main" val="3526560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F9204-3612-A89C-FB96-2D874FD6E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prediction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76914-7AF3-5D65-D65D-FD635B998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11316" cy="4351338"/>
          </a:xfrm>
        </p:spPr>
        <p:txBody>
          <a:bodyPr/>
          <a:lstStyle/>
          <a:p>
            <a:r>
              <a:rPr lang="en-US" dirty="0"/>
              <a:t>Dog Videos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BECD12-FD0B-D515-44BD-F40C49BED732}"/>
              </a:ext>
            </a:extLst>
          </p:cNvPr>
          <p:cNvSpPr txBox="1">
            <a:spLocks/>
          </p:cNvSpPr>
          <p:nvPr/>
        </p:nvSpPr>
        <p:spPr>
          <a:xfrm>
            <a:off x="6324600" y="1690688"/>
            <a:ext cx="431131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Sports Videos</a:t>
            </a:r>
          </a:p>
        </p:txBody>
      </p:sp>
      <p:pic>
        <p:nvPicPr>
          <p:cNvPr id="5" name="Download (1)">
            <a:hlinkClick r:id="" action="ppaction://media"/>
            <a:extLst>
              <a:ext uri="{FF2B5EF4-FFF2-40B4-BE49-F238E27FC236}">
                <a16:creationId xmlns:a16="http://schemas.microsoft.com/office/drawing/2014/main" id="{8C8665A8-56D0-C2CA-FBE8-EF79A32354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065627" y="1825625"/>
            <a:ext cx="2645209" cy="4702593"/>
          </a:xfrm>
          <a:prstGeom prst="rect">
            <a:avLst/>
          </a:prstGeom>
        </p:spPr>
      </p:pic>
      <p:pic>
        <p:nvPicPr>
          <p:cNvPr id="6" name="Download (3)">
            <a:hlinkClick r:id="" action="ppaction://media"/>
            <a:extLst>
              <a:ext uri="{FF2B5EF4-FFF2-40B4-BE49-F238E27FC236}">
                <a16:creationId xmlns:a16="http://schemas.microsoft.com/office/drawing/2014/main" id="{D2E4933B-CFF5-BA82-2383-FC66E595FF6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7650" y="2339616"/>
            <a:ext cx="2405008" cy="4275569"/>
          </a:xfrm>
          <a:prstGeom prst="rect">
            <a:avLst/>
          </a:prstGeom>
        </p:spPr>
      </p:pic>
      <p:pic>
        <p:nvPicPr>
          <p:cNvPr id="7" name="Download (2)">
            <a:hlinkClick r:id="" action="ppaction://media"/>
            <a:extLst>
              <a:ext uri="{FF2B5EF4-FFF2-40B4-BE49-F238E27FC236}">
                <a16:creationId xmlns:a16="http://schemas.microsoft.com/office/drawing/2014/main" id="{4970B3AD-2554-2284-7E4C-40B264C6A52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986569" y="2339616"/>
            <a:ext cx="2405007" cy="427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16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8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7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40E65-C3FF-4280-9F57-18FD96346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prediction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DB23D5-7881-4957-B607-5D9A37E2F6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dirty="0"/>
                  <a:t> tells us whether a TikTok video is about sports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) or dogs 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is whether the video contains the word “run”  </a:t>
                </a:r>
              </a:p>
              <a:p>
                <a:pPr lvl="1"/>
                <a:r>
                  <a:rPr lang="en-US" dirty="0"/>
                  <a:t>“running downfield”, “running after the postman”, …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is whether an video contains the word “catch”</a:t>
                </a:r>
              </a:p>
              <a:p>
                <a:pPr lvl="1"/>
                <a:r>
                  <a:rPr lang="en-US" dirty="0"/>
                  <a:t>“the outfielder made an amazing catch”, “my dog doesn’t get tired of playing catch”,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DB23D5-7881-4957-B607-5D9A37E2F6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603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30E5A-1B92-40F4-8CFC-B67F3A1DB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Estimates from the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A92E7F9-4F23-4DE1-8895-3DAC1C0FEB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=0.05</m:t>
                    </m:r>
                  </m:oMath>
                </a14:m>
                <a:r>
                  <a:rPr lang="en-US" b="0" dirty="0"/>
                  <a:t>, (</a:t>
                </a:r>
                <a:r>
                  <a:rPr lang="en-US" dirty="0"/>
                  <a:t>5</a:t>
                </a:r>
                <a:r>
                  <a:rPr lang="en-US" b="0" dirty="0"/>
                  <a:t>% </a:t>
                </a:r>
                <a:r>
                  <a:rPr lang="en-US" dirty="0"/>
                  <a:t>of videos are about sports)</a:t>
                </a:r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25</m:t>
                    </m:r>
                  </m:oMath>
                </a14:m>
                <a:r>
                  <a:rPr lang="en-US" dirty="0"/>
                  <a:t>, (25% of videos about sports have the word “run”) 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30</m:t>
                    </m:r>
                  </m:oMath>
                </a14:m>
                <a:r>
                  <a:rPr lang="en-US" dirty="0"/>
                  <a:t>, (30% of videos about sports have the word “catch”)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05</m:t>
                    </m:r>
                  </m:oMath>
                </a14:m>
                <a:r>
                  <a:rPr lang="en-US" dirty="0"/>
                  <a:t> (5% of videos about dogs have the word “run”) 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=1|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 (10% of videos about dogs have the word “catch”)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A92E7F9-4F23-4DE1-8895-3DAC1C0FEB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6949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should we classify a new video with the words “run” and “catch”?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=1 )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9529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should we classify a new video with the words “run” and “catch”?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9918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should we classify a new video with the words “run” and “catch”?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know: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1600" dirty="0"/>
                  <a:t>,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2000" dirty="0"/>
                  <a:t> (and 1 minus all of these)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491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should we classify a new video with the words “run” and “catch”?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know: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9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1900" dirty="0"/>
                  <a:t>,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1900" dirty="0"/>
                  <a:t>, </a:t>
                </a:r>
                <a14:m>
                  <m:oMath xmlns:m="http://schemas.openxmlformats.org/officeDocument/2006/math">
                    <m:r>
                      <a:rPr lang="en-US" sz="19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9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9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2400" dirty="0"/>
                  <a:t> (and 1 minus all of these)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563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F26E-C06B-4C7F-823B-64B4E2E9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206F3-71C7-4BEA-AF80-0005DE107D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Recall that two random variables are independent if the following holds: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206F3-71C7-4BEA-AF80-0005DE107D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770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F26E-C06B-4C7F-823B-64B4E2E9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Independence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206F3-71C7-4BEA-AF80-0005DE107D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Recall that two random variables are independent if the following holds: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en-US" dirty="0"/>
                  <a:t>Similar definition when we condition:</a:t>
                </a:r>
              </a:p>
              <a:p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 algn="ctr">
                  <a:buNone/>
                </a:pPr>
                <a:r>
                  <a:rPr lang="en-US" dirty="0"/>
                  <a:t>Or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7206F3-71C7-4BEA-AF80-0005DE107D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1889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626C-6016-4AFE-A3A3-82B8BA19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 to the Machine Learning Pipeline</a:t>
            </a:r>
          </a:p>
        </p:txBody>
      </p:sp>
    </p:spTree>
    <p:extLst>
      <p:ext uri="{BB962C8B-B14F-4D97-AF65-F5344CB8AC3E}">
        <p14:creationId xmlns:p14="http://schemas.microsoft.com/office/powerpoint/2010/main" val="362323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B7103-C791-4E36-8D50-E5F9733EB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Independence Intuition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Covid vaccine example</a:t>
                </a:r>
              </a:p>
              <a:p>
                <a:r>
                  <a:rPr lang="en-US" dirty="0"/>
                  <a:t>Does chance of hospitalization depend on age and vaccine status or just vaccine status?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Age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Age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Age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Vaccine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)?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Is there a relationship, aka an “interaction”, between Hospitalization and Age based on Vaccine status?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078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B7103-C791-4E36-8D50-E5F9733EB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Independence Intuition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Covid vaccine example</a:t>
                </a:r>
              </a:p>
              <a:p>
                <a:r>
                  <a:rPr lang="en-US" dirty="0"/>
                  <a:t>Does chance of hospitalization depend on age and vaccine status or just vaccine status?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Age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Age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Hosp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Vaccine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Age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Vaccine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)?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Is there a relationship, aka an “interaction”, between Hospitalization and Age based on Vaccine status? </a:t>
                </a:r>
              </a:p>
              <a:p>
                <a:pPr lvl="1"/>
                <a:r>
                  <a:rPr lang="en-US" dirty="0"/>
                  <a:t>Yes, so Hosp and Age are NOT conditionally independent given vaccine status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653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B7103-C791-4E36-8D50-E5F9733EB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Independence Intuition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Beach/Weather example</a:t>
                </a:r>
              </a:p>
              <a:p>
                <a:r>
                  <a:rPr lang="en-US" dirty="0"/>
                  <a:t>Does chance of going to the beach depend on season and moon phase (in February a full moon is Snow Moon)?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Snow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Moon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Snow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Moon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Snow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Moon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July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)?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Is there a relationship, aka an “interaction”, between going to the beach and having a Snow moon based on knowing what month it is?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1296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B7103-C791-4E36-8D50-E5F9733EB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Independence Intuition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Beach/Weather example</a:t>
                </a:r>
              </a:p>
              <a:p>
                <a:r>
                  <a:rPr lang="en-US" dirty="0"/>
                  <a:t>Does chance of going to the beach depend on season and moon phase (in February a full moon is Snow Moon)?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Snow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Moon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Snow</m:t>
                        </m:r>
                        <m:r>
                          <a:rPr lang="en-US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Moon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Beach</m:t>
                        </m:r>
                      </m:e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July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Snow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Moon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July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)?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Is there a relationship, aka an “interaction”, between going to the beach and having a Snow moon based on knowing what month it is? </a:t>
                </a:r>
              </a:p>
              <a:p>
                <a:pPr lvl="1"/>
                <a:r>
                  <a:rPr lang="en-US" dirty="0"/>
                  <a:t>No, once we know the month, knowing whether we went to beach or not doesn’t give us any extra information about whether we’ll have a Snow moon.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70F47-5399-4D6D-BBA3-91BB78A30C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9794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sz="220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5998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Assumption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Conditional Independence: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 |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=1)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know: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7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7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17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7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1700" dirty="0"/>
                  <a:t>,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7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1700" dirty="0"/>
                  <a:t>,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7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7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</m:oMath>
                </a14:m>
                <a:r>
                  <a:rPr lang="en-US" sz="2200" dirty="0"/>
                  <a:t> (and 1 minus all of these)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b="-7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86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Let’s Compute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4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d>
                                <m:dPr>
                                  <m:beg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6441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Let’s Compute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4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d>
                                <m:dPr>
                                  <m:begChr m:val="|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0.25 ∗0.3 ∗0.05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=1)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0.00375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 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=2)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4020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Let’s Compute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4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d>
                                <m:dPr>
                                  <m:begChr m:val="|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0.25 ∗0.3 ∗0.05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=1)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0.00375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 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=2)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But what 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r>
                  <a:rPr lang="en-US" sz="2400" dirty="0"/>
                  <a:t>?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832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Let’s Compute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4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  <m:e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E197689-8B77-49E4-A565-B63D3B7A8E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d>
                                <m:dPr>
                                  <m:begChr m:val="|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=0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 |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0.05 ∗0.1 ∗0.95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=1)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0.00475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=1, 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=2)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6000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ADD97-D81E-4940-AB76-16782F857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Machine 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38106C-2EAF-4DDE-9285-77EE4CF34A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Supervised Learning</a:t>
                </a:r>
              </a:p>
              <a:p>
                <a:pPr lvl="1"/>
                <a:r>
                  <a:rPr lang="en-US" dirty="0"/>
                  <a:t>Have access to an outcome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features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Learn a mapping from the features to the outcome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dirty="0"/>
                  <a:t>Unsupervised Learning</a:t>
                </a:r>
              </a:p>
              <a:p>
                <a:pPr lvl="1"/>
                <a:r>
                  <a:rPr lang="en-US" dirty="0"/>
                  <a:t>Don’t have access to an outcome, but have features</a:t>
                </a:r>
              </a:p>
              <a:p>
                <a:pPr lvl="1"/>
                <a:r>
                  <a:rPr lang="en-US" dirty="0"/>
                  <a:t>Find structure in the space of features</a:t>
                </a:r>
              </a:p>
              <a:p>
                <a:pPr marL="457200" lvl="1" indent="0">
                  <a:buNone/>
                </a:pPr>
                <a:r>
                  <a:rPr lang="en-US" dirty="0"/>
                  <a:t> </a:t>
                </a:r>
              </a:p>
              <a:p>
                <a:r>
                  <a:rPr lang="en-US" dirty="0"/>
                  <a:t>Reinforcement Learning</a:t>
                </a:r>
              </a:p>
              <a:p>
                <a:pPr lvl="1"/>
                <a:r>
                  <a:rPr lang="en-US" dirty="0"/>
                  <a:t>“Explore-and-exploit” paradigm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38106C-2EAF-4DDE-9285-77EE4CF34A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b="-7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490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our decision rule?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.00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375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den>
                    </m:f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b="0" i="0" dirty="0" smtClean="0"/>
                      <m:t>vs</m:t>
                    </m:r>
                    <m:r>
                      <m:rPr>
                        <m:nor/>
                      </m:rPr>
                      <a:rPr lang="en-US" b="0" i="0" dirty="0" smtClean="0"/>
                      <m:t>.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.00475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3036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our decision rule?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.00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375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den>
                    </m:f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b="0" i="0" dirty="0" smtClean="0"/>
                      <m:t>vs</m:t>
                    </m:r>
                    <m:r>
                      <m:rPr>
                        <m:nor/>
                      </m:rPr>
                      <a:rPr lang="en-US" b="0" i="0" dirty="0" smtClean="0"/>
                      <m:t>.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.00475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42967AA-146B-49F7-9AB7-685FE5FF839E}"/>
              </a:ext>
            </a:extLst>
          </p:cNvPr>
          <p:cNvCxnSpPr/>
          <p:nvPr/>
        </p:nvCxnSpPr>
        <p:spPr>
          <a:xfrm>
            <a:off x="3805084" y="2192594"/>
            <a:ext cx="2103120" cy="3048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F8060C-6734-4998-8CDB-6D353DC0E129}"/>
              </a:ext>
            </a:extLst>
          </p:cNvPr>
          <p:cNvCxnSpPr/>
          <p:nvPr/>
        </p:nvCxnSpPr>
        <p:spPr>
          <a:xfrm>
            <a:off x="6283798" y="2192594"/>
            <a:ext cx="2103120" cy="3048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074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97689-8B77-49E4-A565-B63D3B7A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our decision rule?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00375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b="0" i="0" dirty="0" smtClean="0"/>
                      <m:t>vs</m:t>
                    </m:r>
                    <m:r>
                      <m:rPr>
                        <m:nor/>
                      </m:rPr>
                      <a:rPr lang="en-US" b="0" i="0" dirty="0" smtClean="0"/>
                      <m:t>.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 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.00475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Which one is larger? 0.00475</a:t>
                </a:r>
              </a:p>
              <a:p>
                <a:r>
                  <a:rPr lang="en-US" dirty="0"/>
                  <a:t>The process of picking the one with the higher value is called </a:t>
                </a:r>
                <a:r>
                  <a:rPr lang="en-US" i="1" dirty="0"/>
                  <a:t>maximum a posteriori (MAP) </a:t>
                </a:r>
                <a:r>
                  <a:rPr lang="en-US" dirty="0"/>
                  <a:t>(our </a:t>
                </a:r>
                <a:r>
                  <a:rPr lang="en-US" b="1" dirty="0"/>
                  <a:t>decision rule</a:t>
                </a:r>
                <a:r>
                  <a:rPr lang="en-US" dirty="0"/>
                  <a:t>)</a:t>
                </a:r>
              </a:p>
              <a:p>
                <a:endParaRPr lang="en-US" i="1" dirty="0"/>
              </a:p>
              <a:p>
                <a:r>
                  <a:rPr lang="en-US" dirty="0"/>
                  <a:t>Our prediction is that the video is about dogs.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92A992-02F9-471E-8011-6CFC6E50F9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1845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3D24-5AF9-4388-88A3-EBD951C95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CCE6C-851F-43BF-A9B6-ADD60A12C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 an outcome (or outcomes)</a:t>
            </a:r>
          </a:p>
          <a:p>
            <a:endParaRPr lang="en-US" dirty="0"/>
          </a:p>
          <a:p>
            <a:r>
              <a:rPr lang="en-US" dirty="0"/>
              <a:t>Types of outcomes	</a:t>
            </a:r>
          </a:p>
          <a:p>
            <a:pPr lvl="1"/>
            <a:r>
              <a:rPr lang="en-US" dirty="0"/>
              <a:t>Binary (predicting re-arrest)</a:t>
            </a:r>
          </a:p>
          <a:p>
            <a:pPr lvl="1"/>
            <a:r>
              <a:rPr lang="en-US" dirty="0"/>
              <a:t>Multinomial (predicting what type of phone to recommend)</a:t>
            </a:r>
          </a:p>
          <a:p>
            <a:pPr lvl="1"/>
            <a:r>
              <a:rPr lang="en-US" dirty="0"/>
              <a:t>Continuous (predicting purchase price)</a:t>
            </a:r>
          </a:p>
          <a:p>
            <a:pPr lvl="1"/>
            <a:r>
              <a:rPr lang="en-US" dirty="0"/>
              <a:t>Structured (predicting what type of phone to recommend AND purchase price)</a:t>
            </a:r>
          </a:p>
        </p:txBody>
      </p:sp>
    </p:spTree>
    <p:extLst>
      <p:ext uri="{BB962C8B-B14F-4D97-AF65-F5344CB8AC3E}">
        <p14:creationId xmlns:p14="http://schemas.microsoft.com/office/powerpoint/2010/main" val="1874653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E9A7-E6BA-4E7D-8E2C-DAA421F12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Prediction Model Building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ED96-8C86-41CE-8730-D46A28450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147" y="1825624"/>
            <a:ext cx="10535653" cy="442117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F914C77-56DE-430C-8270-F428FF7C50A6}"/>
              </a:ext>
            </a:extLst>
          </p:cNvPr>
          <p:cNvSpPr/>
          <p:nvPr/>
        </p:nvSpPr>
        <p:spPr>
          <a:xfrm>
            <a:off x="1771329" y="1852461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Clean Data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397F692-B5DF-422C-AE82-E43F16F885DF}"/>
              </a:ext>
            </a:extLst>
          </p:cNvPr>
          <p:cNvSpPr/>
          <p:nvPr/>
        </p:nvSpPr>
        <p:spPr>
          <a:xfrm>
            <a:off x="6759373" y="2883792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Feature Generation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D0713B1-1C74-4758-8FF8-9FB3D1BE0242}"/>
              </a:ext>
            </a:extLst>
          </p:cNvPr>
          <p:cNvSpPr/>
          <p:nvPr/>
        </p:nvSpPr>
        <p:spPr>
          <a:xfrm>
            <a:off x="8904868" y="3995758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D09C0-B2D6-4075-8666-47C2D0CD5DE5}"/>
              </a:ext>
            </a:extLst>
          </p:cNvPr>
          <p:cNvSpPr/>
          <p:nvPr/>
        </p:nvSpPr>
        <p:spPr>
          <a:xfrm>
            <a:off x="4554826" y="3995758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Evaluate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EF4CDE-04DE-48E7-9F7D-3B40B1F49CA8}"/>
              </a:ext>
            </a:extLst>
          </p:cNvPr>
          <p:cNvSpPr/>
          <p:nvPr/>
        </p:nvSpPr>
        <p:spPr>
          <a:xfrm>
            <a:off x="6682371" y="5192557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Predict on Held-Out Data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E211A9-E2A4-4DFB-B822-7ABD5D5DE03D}"/>
              </a:ext>
            </a:extLst>
          </p:cNvPr>
          <p:cNvSpPr/>
          <p:nvPr/>
        </p:nvSpPr>
        <p:spPr>
          <a:xfrm>
            <a:off x="3939087" y="1852461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Define Outcome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3139A3-6F07-43FD-A227-B68C56FFE043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3615895" y="2356958"/>
            <a:ext cx="3231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BBF553-BBF3-4C24-9A28-404CBA0D4983}"/>
              </a:ext>
            </a:extLst>
          </p:cNvPr>
          <p:cNvCxnSpPr>
            <a:stCxn id="10" idx="3"/>
            <a:endCxn id="6" idx="0"/>
          </p:cNvCxnSpPr>
          <p:nvPr/>
        </p:nvCxnSpPr>
        <p:spPr>
          <a:xfrm>
            <a:off x="5783653" y="2356958"/>
            <a:ext cx="1898003" cy="526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935AB0-F09D-41C5-98C8-3D81937C386F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603939" y="3388289"/>
            <a:ext cx="1223212" cy="607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B8D0A8-E69B-4000-9E88-887910E20C46}"/>
              </a:ext>
            </a:extLst>
          </p:cNvPr>
          <p:cNvCxnSpPr>
            <a:cxnSpLocks/>
            <a:stCxn id="7" idx="2"/>
            <a:endCxn id="9" idx="3"/>
          </p:cNvCxnSpPr>
          <p:nvPr/>
        </p:nvCxnSpPr>
        <p:spPr>
          <a:xfrm flipH="1">
            <a:off x="8526937" y="5004751"/>
            <a:ext cx="1300214" cy="692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2E138C2-2BD5-4511-8896-248FEE4FE76C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5477109" y="5004751"/>
            <a:ext cx="1282264" cy="692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9DF60E1-4FA4-4B3F-AA5E-409BA6504803}"/>
              </a:ext>
            </a:extLst>
          </p:cNvPr>
          <p:cNvCxnSpPr>
            <a:cxnSpLocks/>
            <a:stCxn id="8" idx="0"/>
            <a:endCxn id="6" idx="1"/>
          </p:cNvCxnSpPr>
          <p:nvPr/>
        </p:nvCxnSpPr>
        <p:spPr>
          <a:xfrm flipV="1">
            <a:off x="5477109" y="3388289"/>
            <a:ext cx="1282264" cy="607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289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6969A-3BC2-4166-B0A3-340C1E9F2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0BBDF-0ED7-4D89-89E3-191308F85D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dirty="0"/>
                  <a:t> outcome we want to predict (re-arrest, loan default, school dropout)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the variables/features/covariates we predict with</a:t>
                </a:r>
              </a:p>
              <a:p>
                <a:endParaRPr lang="en-US" dirty="0"/>
              </a:p>
              <a:p>
                <a:r>
                  <a:rPr lang="en-US" dirty="0"/>
                  <a:t>There is some true function: </a:t>
                </a:r>
              </a:p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We are going to approximate it with: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𝑒𝑟𝑟𝑜𝑟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0BBDF-0ED7-4D89-89E3-191308F85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58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6969A-3BC2-4166-B0A3-340C1E9F2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0BBDF-0ED7-4D89-89E3-191308F85D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dirty="0"/>
                  <a:t> outcome we want to predict (re-arrest, loan default, school dropout)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the variables/features/covariates we predict with</a:t>
                </a:r>
              </a:p>
              <a:p>
                <a:endParaRPr lang="en-US" dirty="0"/>
              </a:p>
              <a:p>
                <a:r>
                  <a:rPr lang="en-US" dirty="0"/>
                  <a:t>There is some true function: </a:t>
                </a:r>
              </a:p>
              <a:p>
                <a:pPr marL="0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We are going to approximate it with: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𝑒𝑟𝑟𝑜𝑟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𝑒𝑟𝑟𝑜𝑟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C0BBDF-0ED7-4D89-89E3-191308F85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8550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E9A7-E6BA-4E7D-8E2C-DAA421F12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Prediction Model Building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ED96-8C86-41CE-8730-D46A28450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147" y="1825624"/>
            <a:ext cx="10535653" cy="442117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F914C77-56DE-430C-8270-F428FF7C50A6}"/>
              </a:ext>
            </a:extLst>
          </p:cNvPr>
          <p:cNvSpPr/>
          <p:nvPr/>
        </p:nvSpPr>
        <p:spPr>
          <a:xfrm>
            <a:off x="1771329" y="1852461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Clean Data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397F692-B5DF-422C-AE82-E43F16F885DF}"/>
              </a:ext>
            </a:extLst>
          </p:cNvPr>
          <p:cNvSpPr/>
          <p:nvPr/>
        </p:nvSpPr>
        <p:spPr>
          <a:xfrm>
            <a:off x="6759373" y="2883792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Feature Generation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D0713B1-1C74-4758-8FF8-9FB3D1BE0242}"/>
              </a:ext>
            </a:extLst>
          </p:cNvPr>
          <p:cNvSpPr/>
          <p:nvPr/>
        </p:nvSpPr>
        <p:spPr>
          <a:xfrm>
            <a:off x="8904868" y="3995758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D09C0-B2D6-4075-8666-47C2D0CD5DE5}"/>
              </a:ext>
            </a:extLst>
          </p:cNvPr>
          <p:cNvSpPr/>
          <p:nvPr/>
        </p:nvSpPr>
        <p:spPr>
          <a:xfrm>
            <a:off x="4554826" y="3995758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Evaluate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EF4CDE-04DE-48E7-9F7D-3B40B1F49CA8}"/>
              </a:ext>
            </a:extLst>
          </p:cNvPr>
          <p:cNvSpPr/>
          <p:nvPr/>
        </p:nvSpPr>
        <p:spPr>
          <a:xfrm>
            <a:off x="6682371" y="5192557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Predict on Held-Out Data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E211A9-E2A4-4DFB-B822-7ABD5D5DE03D}"/>
              </a:ext>
            </a:extLst>
          </p:cNvPr>
          <p:cNvSpPr/>
          <p:nvPr/>
        </p:nvSpPr>
        <p:spPr>
          <a:xfrm>
            <a:off x="3939087" y="1852461"/>
            <a:ext cx="1844566" cy="1008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Define Outcome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3139A3-6F07-43FD-A227-B68C56FFE043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3615895" y="2356958"/>
            <a:ext cx="3231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BBF553-BBF3-4C24-9A28-404CBA0D4983}"/>
              </a:ext>
            </a:extLst>
          </p:cNvPr>
          <p:cNvCxnSpPr>
            <a:stCxn id="10" idx="3"/>
            <a:endCxn id="6" idx="0"/>
          </p:cNvCxnSpPr>
          <p:nvPr/>
        </p:nvCxnSpPr>
        <p:spPr>
          <a:xfrm>
            <a:off x="5783653" y="2356958"/>
            <a:ext cx="1898003" cy="526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935AB0-F09D-41C5-98C8-3D81937C386F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603939" y="3388289"/>
            <a:ext cx="1223212" cy="607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B8D0A8-E69B-4000-9E88-887910E20C46}"/>
              </a:ext>
            </a:extLst>
          </p:cNvPr>
          <p:cNvCxnSpPr>
            <a:cxnSpLocks/>
            <a:stCxn id="7" idx="2"/>
            <a:endCxn id="9" idx="3"/>
          </p:cNvCxnSpPr>
          <p:nvPr/>
        </p:nvCxnSpPr>
        <p:spPr>
          <a:xfrm flipH="1">
            <a:off x="8526937" y="5004751"/>
            <a:ext cx="1300214" cy="692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2E138C2-2BD5-4511-8896-248FEE4FE76C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5477109" y="5004751"/>
            <a:ext cx="1282264" cy="692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9DF60E1-4FA4-4B3F-AA5E-409BA6504803}"/>
              </a:ext>
            </a:extLst>
          </p:cNvPr>
          <p:cNvCxnSpPr>
            <a:cxnSpLocks/>
            <a:stCxn id="8" idx="0"/>
            <a:endCxn id="6" idx="1"/>
          </p:cNvCxnSpPr>
          <p:nvPr/>
        </p:nvCxnSpPr>
        <p:spPr>
          <a:xfrm flipV="1">
            <a:off x="5477109" y="3388289"/>
            <a:ext cx="1282264" cy="607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1F102B4-FD4F-82A6-4AB4-559D0C067EF5}"/>
                  </a:ext>
                </a:extLst>
              </p:cNvPr>
              <p:cNvSpPr txBox="1"/>
              <p:nvPr/>
            </p:nvSpPr>
            <p:spPr>
              <a:xfrm>
                <a:off x="4654937" y="2885690"/>
                <a:ext cx="3460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1F102B4-FD4F-82A6-4AB4-559D0C067E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4937" y="2885690"/>
                <a:ext cx="346037" cy="369332"/>
              </a:xfrm>
              <a:prstGeom prst="rect">
                <a:avLst/>
              </a:prstGeom>
              <a:blipFill>
                <a:blip r:embed="rId3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7DFC7C-3457-0D50-03B5-376DF69A9844}"/>
                  </a:ext>
                </a:extLst>
              </p:cNvPr>
              <p:cNvSpPr txBox="1"/>
              <p:nvPr/>
            </p:nvSpPr>
            <p:spPr>
              <a:xfrm>
                <a:off x="6897031" y="2372331"/>
                <a:ext cx="3460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7DFC7C-3457-0D50-03B5-376DF69A98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7031" y="2372331"/>
                <a:ext cx="346037" cy="369332"/>
              </a:xfrm>
              <a:prstGeom prst="rect">
                <a:avLst/>
              </a:prstGeom>
              <a:blipFill>
                <a:blip r:embed="rId4"/>
                <a:stretch>
                  <a:fillRect r="-271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ABAF22C-2C5A-7143-1C32-A3D7A0FE540C}"/>
                  </a:ext>
                </a:extLst>
              </p:cNvPr>
              <p:cNvSpPr txBox="1"/>
              <p:nvPr/>
            </p:nvSpPr>
            <p:spPr>
              <a:xfrm>
                <a:off x="10749434" y="4213750"/>
                <a:ext cx="1223212" cy="384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ABAF22C-2C5A-7143-1C32-A3D7A0FE54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49434" y="4213750"/>
                <a:ext cx="1223212" cy="384914"/>
              </a:xfrm>
              <a:prstGeom prst="rect">
                <a:avLst/>
              </a:prstGeom>
              <a:blipFill>
                <a:blip r:embed="rId5"/>
                <a:stretch>
                  <a:fillRect t="-7937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05DC759-3F58-73B0-4C69-79D3DDDAEB47}"/>
                  </a:ext>
                </a:extLst>
              </p:cNvPr>
              <p:cNvSpPr txBox="1"/>
              <p:nvPr/>
            </p:nvSpPr>
            <p:spPr>
              <a:xfrm>
                <a:off x="7070050" y="6228052"/>
                <a:ext cx="1223212" cy="3849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05DC759-3F58-73B0-4C69-79D3DDDAEB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0050" y="6228052"/>
                <a:ext cx="1223212" cy="384914"/>
              </a:xfrm>
              <a:prstGeom prst="rect">
                <a:avLst/>
              </a:prstGeom>
              <a:blipFill>
                <a:blip r:embed="rId6"/>
                <a:stretch>
                  <a:fillRect t="-7937" b="-126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7FBC909-A091-3293-6543-E248E5D963C1}"/>
                  </a:ext>
                </a:extLst>
              </p:cNvPr>
              <p:cNvSpPr txBox="1"/>
              <p:nvPr/>
            </p:nvSpPr>
            <p:spPr>
              <a:xfrm>
                <a:off x="3709545" y="3953960"/>
                <a:ext cx="65475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𝑇𝑃𝑅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𝑃𝑃𝑉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𝐹𝑃𝑅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𝐹𝑁𝑅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7FBC909-A091-3293-6543-E248E5D963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545" y="3953960"/>
                <a:ext cx="654756" cy="12003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6771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37F340A-2414-486B-A6ED-B55A20F1E87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How Do We Build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37F340A-2414-486B-A6ED-B55A20F1E8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203FF-6A7F-4061-B7F9-0D894F0E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Via machine learning algorithms (aka statistical learning models)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Regularized Linear Regression (e.g. Lasso)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/>
              <a:t>Gradient Boosting</a:t>
            </a:r>
          </a:p>
          <a:p>
            <a:pPr lvl="1"/>
            <a:r>
              <a:rPr lang="en-US" dirty="0"/>
              <a:t>Support Vector Machine</a:t>
            </a:r>
          </a:p>
          <a:p>
            <a:pPr lvl="1"/>
            <a:r>
              <a:rPr lang="en-US" dirty="0"/>
              <a:t>Neural Network/Deep Learning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247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12782</TotalTime>
  <Words>1269</Words>
  <Application>Microsoft Office PowerPoint</Application>
  <PresentationFormat>Widescreen</PresentationFormat>
  <Paragraphs>219</Paragraphs>
  <Slides>32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Cambria</vt:lpstr>
      <vt:lpstr>Cambria Math</vt:lpstr>
      <vt:lpstr>Office Theme</vt:lpstr>
      <vt:lpstr>INST 414: Data Science Techniques   Naïve Bayes</vt:lpstr>
      <vt:lpstr>Intro to the Machine Learning Pipeline</vt:lpstr>
      <vt:lpstr>Different Types of Machine Learning</vt:lpstr>
      <vt:lpstr>Supervised Learning</vt:lpstr>
      <vt:lpstr>The Prediction Model Building Cycle</vt:lpstr>
      <vt:lpstr>Model Training</vt:lpstr>
      <vt:lpstr>Model Training</vt:lpstr>
      <vt:lpstr>The Prediction Model Building Cycle</vt:lpstr>
      <vt:lpstr>How Do We Build f ̂(X)?</vt:lpstr>
      <vt:lpstr>Naïve Bayes</vt:lpstr>
      <vt:lpstr>A prediction problem</vt:lpstr>
      <vt:lpstr>A prediction problem</vt:lpstr>
      <vt:lpstr>Estimates from the data</vt:lpstr>
      <vt:lpstr>How should we classify a new video with the words “run” and “catch”?</vt:lpstr>
      <vt:lpstr>How should we classify a new video with the words “run” and “catch”?</vt:lpstr>
      <vt:lpstr>How should we classify a new video with the words “run” and “catch”?</vt:lpstr>
      <vt:lpstr>How should we classify a new video with the words “run” and “catch”?</vt:lpstr>
      <vt:lpstr>Independence</vt:lpstr>
      <vt:lpstr>Conditional Independence</vt:lpstr>
      <vt:lpstr>Conditional Independence Intuition</vt:lpstr>
      <vt:lpstr>Conditional Independence Intuition</vt:lpstr>
      <vt:lpstr>Conditional Independence Intuition</vt:lpstr>
      <vt:lpstr>Conditional Independence Intuition</vt:lpstr>
      <vt:lpstr>Naïve Bayes Assumption</vt:lpstr>
      <vt:lpstr>Naïve Bayes Assumption</vt:lpstr>
      <vt:lpstr>Let’s Compute P(Y=1│X_1=1,X_2=1)</vt:lpstr>
      <vt:lpstr>Let’s Compute P(Y=1│X_1=1,X_2=1)</vt:lpstr>
      <vt:lpstr>Let’s Compute P(Y=1│X_1=1,X_2=1)</vt:lpstr>
      <vt:lpstr>Let’s Compute P(Y=0│X_1=1,X_2=1)</vt:lpstr>
      <vt:lpstr>What’s our decision rule?</vt:lpstr>
      <vt:lpstr>What’s our decision rule?</vt:lpstr>
      <vt:lpstr>What’s our decision rule?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 414: Data Science Techniques   Lecture 3 Working with event data</dc:title>
  <dc:creator>Zubin Jelveh</dc:creator>
  <cp:lastModifiedBy>Zubin Jelveh</cp:lastModifiedBy>
  <cp:revision>127</cp:revision>
  <dcterms:created xsi:type="dcterms:W3CDTF">2021-02-08T17:47:15Z</dcterms:created>
  <dcterms:modified xsi:type="dcterms:W3CDTF">2024-09-26T14:16:13Z</dcterms:modified>
</cp:coreProperties>
</file>

<file path=docProps/thumbnail.jpeg>
</file>